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366" r:id="rId2"/>
    <p:sldId id="365" r:id="rId3"/>
    <p:sldId id="283" r:id="rId4"/>
    <p:sldId id="363" r:id="rId5"/>
    <p:sldId id="351" r:id="rId6"/>
    <p:sldId id="310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15" userDrawn="1">
          <p15:clr>
            <a:srgbClr val="A4A3A4"/>
          </p15:clr>
        </p15:guide>
        <p15:guide id="2" pos="437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812D"/>
    <a:srgbClr val="622D8C"/>
    <a:srgbClr val="2467A7"/>
    <a:srgbClr val="129B57"/>
    <a:srgbClr val="5A2881"/>
    <a:srgbClr val="F38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1"/>
    <p:restoredTop sz="94694"/>
  </p:normalViewPr>
  <p:slideViewPr>
    <p:cSldViewPr snapToGrid="0" snapToObjects="1">
      <p:cViewPr varScale="1">
        <p:scale>
          <a:sx n="161" d="100"/>
          <a:sy n="161" d="100"/>
        </p:scale>
        <p:origin x="736" y="200"/>
      </p:cViewPr>
      <p:guideLst>
        <p:guide orient="horz" pos="1915"/>
        <p:guide pos="43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95D35A-8D49-484B-97E9-9BB2B253CE53}" type="datetimeFigureOut">
              <a:rPr lang="en-US" smtClean="0"/>
              <a:t>11/8/19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2BAC0-3A61-3844-8EB3-C8A9E1406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60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1" cy="5144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F065EA-EA9D-B24A-8E31-7BAE5DEB6DE2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rgbClr val="12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646" y="1136598"/>
            <a:ext cx="2870303" cy="2857811"/>
          </a:xfrm>
        </p:spPr>
        <p:txBody>
          <a:bodyPr anchor="ctr">
            <a:noAutofit/>
          </a:bodyPr>
          <a:lstStyle>
            <a:lvl1pPr algn="ctr">
              <a:defRPr sz="3000" b="0" i="0" cap="sm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9279E9-089E-EF42-AEBD-0CA0E1BFF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3893032"/>
            <a:ext cx="2298700" cy="1128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38B7-3802-1F42-858D-D7D36107D3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B0898D-A13B-CD4B-9381-520BE7A16789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362D2-D80A-BB46-8185-F1FA19D94F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19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861"/>
            <a:ext cx="3886200" cy="3239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8861"/>
            <a:ext cx="3886200" cy="32390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6556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34D02D9-8A2E-ED4E-9645-B0FA072AD9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9C06E8-EF31-5A4C-9C7C-18D57146AFB8}"/>
              </a:ext>
            </a:extLst>
          </p:cNvPr>
          <p:cNvSpPr txBox="1"/>
          <p:nvPr userDrawn="1"/>
        </p:nvSpPr>
        <p:spPr>
          <a:xfrm>
            <a:off x="3532957" y="4846637"/>
            <a:ext cx="2078086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="0" dirty="0">
                <a:solidFill>
                  <a:schemeClr val="tx1"/>
                </a:solidFill>
              </a:rPr>
              <a:t>© </a:t>
            </a:r>
            <a:r>
              <a:rPr lang="en-US" sz="600" b="0" dirty="0" err="1">
                <a:solidFill>
                  <a:schemeClr val="tx1"/>
                </a:solidFill>
              </a:rPr>
              <a:t>MyPlus</a:t>
            </a:r>
            <a:r>
              <a:rPr lang="en-US" sz="600" b="0" dirty="0">
                <a:solidFill>
                  <a:schemeClr val="tx1"/>
                </a:solidFill>
              </a:rPr>
              <a:t> All Rights Reserved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48DF13-B0EE-4F4A-8E1E-E23E6FC4F0C5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861"/>
            <a:ext cx="3886200" cy="323902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8861"/>
            <a:ext cx="3886200" cy="3239021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0412D0-ED2D-E449-9B21-2FC3DF9BE2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5" y="4329560"/>
            <a:ext cx="1511300" cy="7417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E944CF-A86A-C843-882C-B46379400B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46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2F5E74-2C38-814D-8383-02C147FA5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66EA38-4749-1240-B6FB-9A292A700ABE}"/>
              </a:ext>
            </a:extLst>
          </p:cNvPr>
          <p:cNvSpPr txBox="1"/>
          <p:nvPr userDrawn="1"/>
        </p:nvSpPr>
        <p:spPr>
          <a:xfrm>
            <a:off x="3532957" y="4846637"/>
            <a:ext cx="2078086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="0" dirty="0">
                <a:solidFill>
                  <a:schemeClr val="tx1"/>
                </a:solidFill>
              </a:rPr>
              <a:t>© </a:t>
            </a:r>
            <a:r>
              <a:rPr lang="en-US" sz="600" b="0" dirty="0" err="1">
                <a:solidFill>
                  <a:schemeClr val="tx1"/>
                </a:solidFill>
              </a:rPr>
              <a:t>MyPlus</a:t>
            </a:r>
            <a:r>
              <a:rPr lang="en-US" sz="600" b="0" dirty="0">
                <a:solidFill>
                  <a:schemeClr val="tx1"/>
                </a:solidFill>
              </a:rPr>
              <a:t> All Rights Reserved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A49D5E-C14B-5648-A827-DBDCD118B13D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68861"/>
            <a:ext cx="3886200" cy="3239021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68861"/>
            <a:ext cx="3886200" cy="3239021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6E0D4E-77BC-5141-A2E6-129CE67A50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5" y="4329560"/>
            <a:ext cx="1511300" cy="741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142EFF-AB73-F649-9B46-27376623C95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615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F065EA-EA9D-B24A-8E31-7BAE5DEB6DE2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rgbClr val="12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646" y="1136598"/>
            <a:ext cx="2870303" cy="2857811"/>
          </a:xfrm>
        </p:spPr>
        <p:txBody>
          <a:bodyPr anchor="ctr">
            <a:noAutofit/>
          </a:bodyPr>
          <a:lstStyle>
            <a:lvl1pPr algn="ctr">
              <a:defRPr sz="3000" b="0" i="0" cap="sm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9279E9-089E-EF42-AEBD-0CA0E1BFF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3893032"/>
            <a:ext cx="2298700" cy="1128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38B7-3802-1F42-858D-D7D36107D3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B0898D-A13B-CD4B-9381-520BE7A16789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362D2-D80A-BB46-8185-F1FA19D94F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804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F065EA-EA9D-B24A-8E31-7BAE5DEB6DE2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rgbClr val="12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646" y="1136598"/>
            <a:ext cx="2870303" cy="2857811"/>
          </a:xfrm>
        </p:spPr>
        <p:txBody>
          <a:bodyPr anchor="ctr">
            <a:noAutofit/>
          </a:bodyPr>
          <a:lstStyle>
            <a:lvl1pPr algn="ctr">
              <a:defRPr sz="3000" b="0" i="0" cap="sm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29279E9-089E-EF42-AEBD-0CA0E1BFF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3893032"/>
            <a:ext cx="2298700" cy="112823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4F338B7-3802-1F42-858D-D7D36107D3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B0898D-A13B-CD4B-9381-520BE7A16789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362D2-D80A-BB46-8185-F1FA19D94F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01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67089-37B7-094F-A238-194585841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C5E929-7FB0-2B4F-B223-C2F6A7C20E5A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CCC27-E3B5-5049-8D01-721F22274E5C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rgbClr val="12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918D95-01D1-0F40-B8D5-92675C635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258B27-A900-0145-B5E2-327ACB75E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646" y="1136598"/>
            <a:ext cx="2870303" cy="2857811"/>
          </a:xfrm>
        </p:spPr>
        <p:txBody>
          <a:bodyPr anchor="ctr">
            <a:normAutofit/>
          </a:bodyPr>
          <a:lstStyle>
            <a:lvl1pPr algn="ctr">
              <a:defRPr sz="3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524A888-463D-6D44-A56D-13498E4814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3893032"/>
            <a:ext cx="2298700" cy="1128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0A616D3-1731-684C-879C-C8C6DF5923F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67089-37B7-094F-A238-194585841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B501BC-A104-DD40-8C88-3AD918AA8001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BCE3C4B-24DB-EC42-B7B8-684D991F91E3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9A58F2-9484-C147-B6EB-FF456CDB7D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258B27-A900-0145-B5E2-327ACB75E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924" y="1136598"/>
            <a:ext cx="2878026" cy="2857811"/>
          </a:xfrm>
        </p:spPr>
        <p:txBody>
          <a:bodyPr anchor="ctr">
            <a:normAutofit/>
          </a:bodyPr>
          <a:lstStyle>
            <a:lvl1pPr algn="ctr">
              <a:defRPr sz="3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E115A6-DA1A-F54A-A587-379172E87B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3893032"/>
            <a:ext cx="2298700" cy="1128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2B8B5D-8993-E140-8311-1D25341A367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3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667089-37B7-094F-A238-1945858410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E2CBA28-8930-AF4F-96A8-7DF800DCAA57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E8B471-C161-CD48-AEA3-82AAE479120C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53590EE6-36DD-CC41-B007-F7AA0A87543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99258B27-A900-0145-B5E2-327ACB75E3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8646" y="1136598"/>
            <a:ext cx="2870303" cy="2857811"/>
          </a:xfrm>
        </p:spPr>
        <p:txBody>
          <a:bodyPr anchor="ctr">
            <a:normAutofit/>
          </a:bodyPr>
          <a:lstStyle>
            <a:lvl1pPr algn="ctr">
              <a:defRPr sz="3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DIVIDER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937D063-340E-DE42-96F6-B50AFB7DE3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3893032"/>
            <a:ext cx="2298700" cy="11282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87F39-B578-844E-ADEA-97FF1910FF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9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1" cy="51444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CF065EA-EA9D-B24A-8E31-7BAE5DEB6DE2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rgbClr val="129B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646" y="1136598"/>
            <a:ext cx="2870303" cy="2857811"/>
          </a:xfrm>
        </p:spPr>
        <p:txBody>
          <a:bodyPr anchor="ctr">
            <a:noAutofit/>
          </a:bodyPr>
          <a:lstStyle>
            <a:lvl1pPr algn="ctr">
              <a:defRPr sz="3000" b="0" i="0" cap="sm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4F338B7-3802-1F42-858D-D7D36107D3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9B0898D-A13B-CD4B-9381-520BE7A16789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0362D2-D80A-BB46-8185-F1FA19D94F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287191-66E3-7C48-BC39-2ABDF887F7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53" y="2171241"/>
            <a:ext cx="1736846" cy="70126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FFC52A-662D-3A48-903D-DCB9AE224CD3}"/>
              </a:ext>
            </a:extLst>
          </p:cNvPr>
          <p:cNvCxnSpPr>
            <a:cxnSpLocks/>
          </p:cNvCxnSpPr>
          <p:nvPr userDrawn="1"/>
        </p:nvCxnSpPr>
        <p:spPr>
          <a:xfrm>
            <a:off x="7086553" y="3075709"/>
            <a:ext cx="17581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F53AB0E-7FE4-3B48-A577-E081DF22067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540" y="3385565"/>
            <a:ext cx="1053859" cy="306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DE90BF-ADCD-B349-80B5-D209A53B3269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587" y="3920161"/>
            <a:ext cx="1076156" cy="41908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12D1E9-D939-6E4C-B90C-DCFE8E55FC6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18" y="4352710"/>
            <a:ext cx="1275686" cy="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11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2FC888-8B1B-4644-B158-125DE8CA45E6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B90831-934F-2D49-8CFA-8356D83AD256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2CFFB0-53D2-DB44-A0AA-171DFA625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646" y="1146145"/>
            <a:ext cx="2870303" cy="2848264"/>
          </a:xfrm>
        </p:spPr>
        <p:txBody>
          <a:bodyPr anchor="ctr">
            <a:noAutofit/>
          </a:bodyPr>
          <a:lstStyle>
            <a:lvl1pPr algn="ctr">
              <a:defRPr sz="3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4CB1B84-D351-8D45-A8C2-63A79C92C03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3893032"/>
            <a:ext cx="2298700" cy="11282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255F3F-6FC5-EA47-ABE1-FD159E81E49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32FC888-8B1B-4644-B158-125DE8CA45E6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8B90831-934F-2D49-8CFA-8356D83AD256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32CFFB0-53D2-DB44-A0AA-171DFA6250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646" y="1146145"/>
            <a:ext cx="2870303" cy="2848264"/>
          </a:xfrm>
        </p:spPr>
        <p:txBody>
          <a:bodyPr anchor="ctr">
            <a:noAutofit/>
          </a:bodyPr>
          <a:lstStyle>
            <a:lvl1pPr algn="ctr">
              <a:defRPr sz="3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255F3F-6FC5-EA47-ABE1-FD159E81E49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E77C91-3CE8-8345-BEB1-937852ABE4A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53" y="2171241"/>
            <a:ext cx="1736846" cy="7012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172ADD-C119-FB43-BF4A-914039775907}"/>
              </a:ext>
            </a:extLst>
          </p:cNvPr>
          <p:cNvCxnSpPr>
            <a:cxnSpLocks/>
          </p:cNvCxnSpPr>
          <p:nvPr userDrawn="1"/>
        </p:nvCxnSpPr>
        <p:spPr>
          <a:xfrm>
            <a:off x="7086553" y="3075709"/>
            <a:ext cx="17581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8AF2D902-31F6-2D4C-AA4C-264E94F2928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540" y="3385565"/>
            <a:ext cx="1053859" cy="306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379ACCB-18A6-EA44-AC36-98F35BDE743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587" y="3920161"/>
            <a:ext cx="1076156" cy="419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798E670-736A-FB46-9099-9EA82F6B0A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18" y="4352710"/>
            <a:ext cx="1275686" cy="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3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E54277-73A5-AC47-AE28-3C6DAA90BD4F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4DFDF2-224F-ED46-9C89-25F4995E228F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129403-077A-5E40-807D-D8DE652B4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646" y="1136598"/>
            <a:ext cx="2870303" cy="2857811"/>
          </a:xfrm>
        </p:spPr>
        <p:txBody>
          <a:bodyPr anchor="ctr">
            <a:noAutofit/>
          </a:bodyPr>
          <a:lstStyle>
            <a:lvl1pPr algn="ctr">
              <a:defRPr sz="3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F7C495-7A7E-C94C-A61B-FF1C6128DEA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5300" y="3893032"/>
            <a:ext cx="2298700" cy="11282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D0DB5A-855C-6345-87D2-DF1307347D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610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3E9F351-0E98-D048-A782-08B503DD6D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50"/>
            <a:ext cx="6859200" cy="514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E54277-73A5-AC47-AE28-3C6DAA90BD4F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04DFDF2-224F-ED46-9C89-25F4995E228F}"/>
              </a:ext>
            </a:extLst>
          </p:cNvPr>
          <p:cNvSpPr/>
          <p:nvPr userDrawn="1"/>
        </p:nvSpPr>
        <p:spPr>
          <a:xfrm>
            <a:off x="578646" y="1136599"/>
            <a:ext cx="2870303" cy="287030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7129403-077A-5E40-807D-D8DE652B46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074" y="1258104"/>
            <a:ext cx="355600" cy="381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646" y="1136598"/>
            <a:ext cx="2870303" cy="2857811"/>
          </a:xfrm>
        </p:spPr>
        <p:txBody>
          <a:bodyPr anchor="ctr">
            <a:noAutofit/>
          </a:bodyPr>
          <a:lstStyle>
            <a:lvl1pPr algn="ctr">
              <a:defRPr sz="3000" b="0" i="0" cap="all" spc="0" baseline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</a:t>
            </a:r>
            <a:br>
              <a:rPr lang="en-US" dirty="0"/>
            </a:br>
            <a:r>
              <a:rPr lang="en-US" dirty="0"/>
              <a:t>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D0DB5A-855C-6345-87D2-DF1307347D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EBD4B46-BA2E-504E-BBFC-18BBA47D4F5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553" y="2171241"/>
            <a:ext cx="1736846" cy="70126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71680D6-0F12-E243-BB07-D6B288B01351}"/>
              </a:ext>
            </a:extLst>
          </p:cNvPr>
          <p:cNvCxnSpPr>
            <a:cxnSpLocks/>
          </p:cNvCxnSpPr>
          <p:nvPr userDrawn="1"/>
        </p:nvCxnSpPr>
        <p:spPr>
          <a:xfrm>
            <a:off x="7086553" y="3075709"/>
            <a:ext cx="17581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A2610A1-3851-304C-B929-EA522A005E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9540" y="3385565"/>
            <a:ext cx="1053859" cy="3065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6E54BB3-756B-114F-A7A5-0D6C91FA67B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8587" y="3920161"/>
            <a:ext cx="1076156" cy="419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222FF32-7C32-7D46-92B6-B5A0E8E8628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18" y="4352710"/>
            <a:ext cx="1275686" cy="62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794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0" i="0" cap="none" baseline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29B57"/>
              </a:buCl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rgbClr val="129B57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rgbClr val="129B57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rgbClr val="129B57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rgbClr val="129B57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6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Bl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EDA3F3-5575-6944-A377-85A54D0D6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0" i="0" cap="none" baseline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2"/>
              </a:buCl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2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2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2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accent2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5AF0E9-7382-774E-8D23-0173AC7F1974}"/>
              </a:ext>
            </a:extLst>
          </p:cNvPr>
          <p:cNvSpPr txBox="1"/>
          <p:nvPr userDrawn="1"/>
        </p:nvSpPr>
        <p:spPr>
          <a:xfrm>
            <a:off x="3532957" y="4846637"/>
            <a:ext cx="2078086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="0" dirty="0">
                <a:solidFill>
                  <a:schemeClr val="tx1"/>
                </a:solidFill>
              </a:rPr>
              <a:t>© </a:t>
            </a:r>
            <a:r>
              <a:rPr lang="en-US" sz="600" b="0" dirty="0" err="1">
                <a:solidFill>
                  <a:schemeClr val="tx1"/>
                </a:solidFill>
              </a:rPr>
              <a:t>MyPlus</a:t>
            </a:r>
            <a:r>
              <a:rPr lang="en-US" sz="600" b="0" dirty="0">
                <a:solidFill>
                  <a:schemeClr val="tx1"/>
                </a:solidFill>
              </a:rPr>
              <a:t> All Rights Reserved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B3C3FB-C38B-4B4E-B5B0-F78437271F30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2DCD5B-84D9-FE43-A444-93D744FA1C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5" y="4329560"/>
            <a:ext cx="1511300" cy="7417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F3F3EFD-4D70-4E43-914F-04B4FCBC22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51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63AD58-2FD5-3242-A3C3-F50477CF6C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CD7D62-73CC-6849-84C2-050DE2ADDC36}"/>
              </a:ext>
            </a:extLst>
          </p:cNvPr>
          <p:cNvSpPr txBox="1"/>
          <p:nvPr userDrawn="1"/>
        </p:nvSpPr>
        <p:spPr>
          <a:xfrm>
            <a:off x="3532957" y="4846637"/>
            <a:ext cx="2078086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="0" dirty="0">
                <a:solidFill>
                  <a:schemeClr val="tx1"/>
                </a:solidFill>
              </a:rPr>
              <a:t>© </a:t>
            </a:r>
            <a:r>
              <a:rPr lang="en-US" sz="600" b="0" dirty="0" err="1">
                <a:solidFill>
                  <a:schemeClr val="tx1"/>
                </a:solidFill>
              </a:rPr>
              <a:t>MyPlus</a:t>
            </a:r>
            <a:r>
              <a:rPr lang="en-US" sz="600" b="0" dirty="0">
                <a:solidFill>
                  <a:schemeClr val="tx1"/>
                </a:solidFill>
              </a:rPr>
              <a:t> All Rights Reserved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ADD115-A3A4-304A-9B4F-08B0D8405251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 b="0" i="0" cap="none" baseline="0">
                <a:solidFill>
                  <a:srgbClr val="622D8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 sz="135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buClr>
                <a:schemeClr val="accent1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buClr>
                <a:schemeClr val="accent1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buClr>
                <a:schemeClr val="accent1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buClr>
                <a:schemeClr val="accent1"/>
              </a:buClr>
              <a:defRPr sz="1200" b="0" i="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1AD0E3B-9E86-5043-8108-6ACA565337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5" y="4329560"/>
            <a:ext cx="1511300" cy="74176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07315E-4214-5B49-9119-3CF6F38B96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F52ACA8-5C49-FA4B-B38B-F0324D9CFA73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4142"/>
            <a:ext cx="7891200" cy="6960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68427"/>
            <a:ext cx="7891200" cy="3237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532957" y="4846637"/>
            <a:ext cx="2078086" cy="18466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" b="0" dirty="0">
                <a:solidFill>
                  <a:schemeClr val="tx1"/>
                </a:solidFill>
              </a:rPr>
              <a:t>© </a:t>
            </a:r>
            <a:r>
              <a:rPr lang="en-US" sz="600" b="0" dirty="0" err="1">
                <a:solidFill>
                  <a:schemeClr val="tx1"/>
                </a:solidFill>
              </a:rPr>
              <a:t>MyPlus</a:t>
            </a:r>
            <a:r>
              <a:rPr lang="en-US" sz="600" b="0" dirty="0">
                <a:solidFill>
                  <a:schemeClr val="tx1"/>
                </a:solidFill>
              </a:rPr>
              <a:t> All Rights Reserved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5" y="4329560"/>
            <a:ext cx="1511300" cy="74176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4943EBF-28C2-5A48-A140-6AA9AA28C7F0}"/>
              </a:ext>
            </a:extLst>
          </p:cNvPr>
          <p:cNvSpPr txBox="1"/>
          <p:nvPr userDrawn="1"/>
        </p:nvSpPr>
        <p:spPr>
          <a:xfrm>
            <a:off x="662229" y="4815053"/>
            <a:ext cx="1740095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00" b="0" i="0" dirty="0" err="1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myplusstudentsclub.com</a:t>
            </a:r>
            <a:endParaRPr lang="en-US" sz="900" b="0" i="0" dirty="0">
              <a:solidFill>
                <a:schemeClr val="accent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902C14-4D08-0647-8AAB-2F0B4692052A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390" y="4871368"/>
            <a:ext cx="127000" cy="13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2" r:id="rId2"/>
    <p:sldLayoutId id="2147483674" r:id="rId3"/>
    <p:sldLayoutId id="2147483683" r:id="rId4"/>
    <p:sldLayoutId id="2147483675" r:id="rId5"/>
    <p:sldLayoutId id="2147483684" r:id="rId6"/>
    <p:sldLayoutId id="2147483678" r:id="rId7"/>
    <p:sldLayoutId id="2147483662" r:id="rId8"/>
    <p:sldLayoutId id="2147483679" r:id="rId9"/>
    <p:sldLayoutId id="2147483680" r:id="rId10"/>
    <p:sldLayoutId id="2147483665" r:id="rId11"/>
    <p:sldLayoutId id="2147483681" r:id="rId12"/>
    <p:sldLayoutId id="2147483686" r:id="rId13"/>
    <p:sldLayoutId id="2147483687" r:id="rId14"/>
    <p:sldLayoutId id="2147483663" r:id="rId15"/>
    <p:sldLayoutId id="2147483677" r:id="rId16"/>
    <p:sldLayoutId id="2147483676" r:id="rId1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i="0" kern="1200">
          <a:solidFill>
            <a:schemeClr val="accent3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214313" indent="-214313" algn="l" defTabSz="685800" rtl="0" eaLnBrk="1" latinLnBrk="0" hangingPunct="1">
        <a:lnSpc>
          <a:spcPct val="90000"/>
        </a:lnSpc>
        <a:spcBef>
          <a:spcPts val="750"/>
        </a:spcBef>
        <a:buClr>
          <a:srgbClr val="129B57"/>
        </a:buClr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300038" indent="-128588" algn="l" defTabSz="685800" rtl="0" eaLnBrk="1" latinLnBrk="0" hangingPunct="1">
        <a:lnSpc>
          <a:spcPct val="90000"/>
        </a:lnSpc>
        <a:spcBef>
          <a:spcPts val="375"/>
        </a:spcBef>
        <a:buClr>
          <a:srgbClr val="129B57"/>
        </a:buClr>
        <a:buFont typeface="AppleSymbols" charset="0"/>
        <a:buChar char="⎻"/>
        <a:tabLst/>
        <a:defRPr sz="12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435769" indent="-135731" algn="l" defTabSz="685800" rtl="0" eaLnBrk="1" latinLnBrk="0" hangingPunct="1">
        <a:lnSpc>
          <a:spcPct val="90000"/>
        </a:lnSpc>
        <a:spcBef>
          <a:spcPts val="375"/>
        </a:spcBef>
        <a:buClr>
          <a:srgbClr val="129B57"/>
        </a:buClr>
        <a:buFont typeface="AppleSymbols" charset="0"/>
        <a:buChar char="⎻"/>
        <a:tabLst/>
        <a:defRPr sz="12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571500" indent="-135731" algn="l" defTabSz="685800" rtl="0" eaLnBrk="1" latinLnBrk="0" hangingPunct="1">
        <a:lnSpc>
          <a:spcPct val="90000"/>
        </a:lnSpc>
        <a:spcBef>
          <a:spcPts val="375"/>
        </a:spcBef>
        <a:buClr>
          <a:srgbClr val="129B57"/>
        </a:buClr>
        <a:buFont typeface="AppleSymbols" charset="0"/>
        <a:buChar char="⎻"/>
        <a:tabLst/>
        <a:defRPr sz="12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700088" indent="-128588" algn="l" defTabSz="685800" rtl="0" eaLnBrk="1" latinLnBrk="0" hangingPunct="1">
        <a:lnSpc>
          <a:spcPct val="90000"/>
        </a:lnSpc>
        <a:spcBef>
          <a:spcPts val="375"/>
        </a:spcBef>
        <a:buClr>
          <a:srgbClr val="129B57"/>
        </a:buClr>
        <a:buFont typeface="AppleSymbols" charset="0"/>
        <a:buChar char="⎻"/>
        <a:tabLst/>
        <a:defRPr sz="1200" b="0" i="0" kern="1200">
          <a:solidFill>
            <a:schemeClr val="tx2"/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yplusstudentsclub.com/for-universities/myplus-universities-club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33344-7B0F-EA40-B7B4-35DA076431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600" dirty="0"/>
              <a:t>Identifying strengths</a:t>
            </a:r>
            <a:br>
              <a:rPr lang="en-GB" dirty="0"/>
            </a:br>
            <a:r>
              <a:rPr lang="en-GB" sz="2400" dirty="0"/>
              <a:t>using A disability to stand out from the crowd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607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4C1AB-C026-934E-926F-5FACBB685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introduction by Helen Cooke; Director, </a:t>
            </a:r>
            <a:r>
              <a:rPr lang="en-US" dirty="0" err="1"/>
              <a:t>MyPlus</a:t>
            </a:r>
            <a:r>
              <a:rPr lang="en-US" dirty="0"/>
              <a:t> Students’ Club</a:t>
            </a:r>
            <a:br>
              <a:rPr lang="en-US" dirty="0"/>
            </a:br>
            <a:r>
              <a:rPr lang="en-US" dirty="0"/>
              <a:t>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652D0D-0F95-6E4B-B244-06236C1CAB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121" b="37917"/>
          <a:stretch/>
        </p:blipFill>
        <p:spPr>
          <a:xfrm>
            <a:off x="2832043" y="1943100"/>
            <a:ext cx="3479913" cy="2228497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8FFCE78-E4E0-5443-B43D-86F149455FCB}"/>
              </a:ext>
            </a:extLst>
          </p:cNvPr>
          <p:cNvSpPr/>
          <p:nvPr/>
        </p:nvSpPr>
        <p:spPr>
          <a:xfrm>
            <a:off x="4311959" y="2152993"/>
            <a:ext cx="634314" cy="634314"/>
          </a:xfrm>
          <a:prstGeom prst="ellipse">
            <a:avLst/>
          </a:prstGeom>
          <a:solidFill>
            <a:srgbClr val="26812D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0DA3F131-60C8-1C42-8E1E-FAEE18884ED0}"/>
              </a:ext>
            </a:extLst>
          </p:cNvPr>
          <p:cNvSpPr/>
          <p:nvPr/>
        </p:nvSpPr>
        <p:spPr>
          <a:xfrm rot="5400000">
            <a:off x="4486876" y="2307590"/>
            <a:ext cx="386080" cy="32512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1C46F4-1E25-AE4A-8BA7-85785930236D}"/>
              </a:ext>
            </a:extLst>
          </p:cNvPr>
          <p:cNvSpPr/>
          <p:nvPr/>
        </p:nvSpPr>
        <p:spPr>
          <a:xfrm>
            <a:off x="0" y="1795849"/>
            <a:ext cx="9144000" cy="3347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A5E883-3BE6-9049-AA54-07CEF88DCE20}"/>
              </a:ext>
            </a:extLst>
          </p:cNvPr>
          <p:cNvSpPr/>
          <p:nvPr/>
        </p:nvSpPr>
        <p:spPr>
          <a:xfrm>
            <a:off x="0" y="3602439"/>
            <a:ext cx="9144000" cy="151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9BA3BE-BF19-A443-A830-70159CA6DCEB}"/>
              </a:ext>
            </a:extLst>
          </p:cNvPr>
          <p:cNvSpPr/>
          <p:nvPr/>
        </p:nvSpPr>
        <p:spPr>
          <a:xfrm>
            <a:off x="2718486" y="3443416"/>
            <a:ext cx="3707028" cy="411892"/>
          </a:xfrm>
          <a:prstGeom prst="rect">
            <a:avLst/>
          </a:prstGeom>
          <a:solidFill>
            <a:srgbClr val="268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BBF2E6F-A3CF-BB4B-85CD-A23A7A31302B}"/>
              </a:ext>
            </a:extLst>
          </p:cNvPr>
          <p:cNvSpPr txBox="1"/>
          <p:nvPr/>
        </p:nvSpPr>
        <p:spPr>
          <a:xfrm>
            <a:off x="3475127" y="3453024"/>
            <a:ext cx="296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next slide for more</a:t>
            </a:r>
          </a:p>
        </p:txBody>
      </p:sp>
    </p:spTree>
    <p:extLst>
      <p:ext uri="{BB962C8B-B14F-4D97-AF65-F5344CB8AC3E}">
        <p14:creationId xmlns:p14="http://schemas.microsoft.com/office/powerpoint/2010/main" val="32569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776A-DE48-2F42-8039-AAEE5BD3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1513-19BB-2640-942D-BFC2DCDF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/>
              <a:t>Your disability: help or hindrance?</a:t>
            </a:r>
          </a:p>
          <a:p>
            <a:r>
              <a:rPr lang="en-GB" sz="1800" dirty="0"/>
              <a:t>Identifying your ‘plus’</a:t>
            </a:r>
          </a:p>
          <a:p>
            <a:r>
              <a:rPr lang="en-GB" sz="1800" dirty="0"/>
              <a:t>Writing your strengths statement</a:t>
            </a:r>
          </a:p>
          <a:p>
            <a:r>
              <a:rPr lang="en-GB" sz="1800" dirty="0"/>
              <a:t>Top Tips</a:t>
            </a:r>
          </a:p>
          <a:p>
            <a:r>
              <a:rPr lang="en-GB" sz="1800" dirty="0"/>
              <a:t>Resources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D47421D-0FA2-4548-A373-0358351F8478}"/>
              </a:ext>
            </a:extLst>
          </p:cNvPr>
          <p:cNvSpPr/>
          <p:nvPr/>
        </p:nvSpPr>
        <p:spPr>
          <a:xfrm>
            <a:off x="0" y="1795849"/>
            <a:ext cx="9144000" cy="3347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EFC872-EF9E-EC4C-89FF-410868F01DF3}"/>
              </a:ext>
            </a:extLst>
          </p:cNvPr>
          <p:cNvSpPr/>
          <p:nvPr/>
        </p:nvSpPr>
        <p:spPr>
          <a:xfrm>
            <a:off x="0" y="3602439"/>
            <a:ext cx="9144000" cy="151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0452A-DCB8-3B4B-850D-4DB2B0CBD38C}"/>
              </a:ext>
            </a:extLst>
          </p:cNvPr>
          <p:cNvSpPr/>
          <p:nvPr/>
        </p:nvSpPr>
        <p:spPr>
          <a:xfrm>
            <a:off x="2718486" y="3443416"/>
            <a:ext cx="3707028" cy="411892"/>
          </a:xfrm>
          <a:prstGeom prst="rect">
            <a:avLst/>
          </a:prstGeom>
          <a:solidFill>
            <a:srgbClr val="268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C74A66-3214-BD49-B61F-FDDBD99693EB}"/>
              </a:ext>
            </a:extLst>
          </p:cNvPr>
          <p:cNvSpPr txBox="1"/>
          <p:nvPr/>
        </p:nvSpPr>
        <p:spPr>
          <a:xfrm>
            <a:off x="3475127" y="3453024"/>
            <a:ext cx="296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next slide for more</a:t>
            </a:r>
          </a:p>
        </p:txBody>
      </p:sp>
    </p:spTree>
    <p:extLst>
      <p:ext uri="{BB962C8B-B14F-4D97-AF65-F5344CB8AC3E}">
        <p14:creationId xmlns:p14="http://schemas.microsoft.com/office/powerpoint/2010/main" val="297825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D9597F7-CFF2-184F-BC31-08E012E3F488}"/>
              </a:ext>
            </a:extLst>
          </p:cNvPr>
          <p:cNvSpPr txBox="1">
            <a:spLocks/>
          </p:cNvSpPr>
          <p:nvPr/>
        </p:nvSpPr>
        <p:spPr>
          <a:xfrm>
            <a:off x="578646" y="1136598"/>
            <a:ext cx="2870303" cy="28578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0" i="0" kern="1200" cap="small" spc="0" baseline="0">
                <a:solidFill>
                  <a:schemeClr val="bg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GB" dirty="0"/>
              <a:t>YOUR </a:t>
            </a:r>
            <a:br>
              <a:rPr lang="en-GB" dirty="0"/>
            </a:br>
            <a:r>
              <a:rPr lang="en-GB" dirty="0"/>
              <a:t>DISABILITY:</a:t>
            </a:r>
            <a:br>
              <a:rPr lang="en-GB" dirty="0"/>
            </a:br>
            <a:r>
              <a:rPr lang="en-GB" dirty="0"/>
              <a:t>HELP OR HINDRANCE</a:t>
            </a:r>
          </a:p>
        </p:txBody>
      </p:sp>
    </p:spTree>
    <p:extLst>
      <p:ext uri="{BB962C8B-B14F-4D97-AF65-F5344CB8AC3E}">
        <p14:creationId xmlns:p14="http://schemas.microsoft.com/office/powerpoint/2010/main" val="3449897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9776A-DE48-2F42-8039-AAEE5BD3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&amp; employment: help or hindrance?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B9C2C7-7639-F842-94A1-B33AC97C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27"/>
            <a:ext cx="7891200" cy="569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When you apply for work experience / internships / jobs, what barriers and / or challenges do you see your disability presenting to the employer?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C443EAF-1AFA-BD4B-B1EE-325CF49E663D}"/>
              </a:ext>
            </a:extLst>
          </p:cNvPr>
          <p:cNvSpPr/>
          <p:nvPr/>
        </p:nvSpPr>
        <p:spPr>
          <a:xfrm>
            <a:off x="628650" y="1871509"/>
            <a:ext cx="1651789" cy="16567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7938" lvl="0" algn="ctr" defTabSz="685800">
              <a:lnSpc>
                <a:spcPct val="90000"/>
              </a:lnSpc>
              <a:spcBef>
                <a:spcPts val="750"/>
              </a:spcBef>
              <a:buClr>
                <a:srgbClr val="007197"/>
              </a:buClr>
            </a:pPr>
            <a:r>
              <a:rPr lang="en-US" sz="135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Negative perceptions and judgements about ability / needs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1515D6-F1E0-CD4F-8B7C-2061C1E8C484}"/>
              </a:ext>
            </a:extLst>
          </p:cNvPr>
          <p:cNvSpPr/>
          <p:nvPr/>
        </p:nvSpPr>
        <p:spPr>
          <a:xfrm>
            <a:off x="6868061" y="1871509"/>
            <a:ext cx="1651789" cy="16567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7938" lvl="0" algn="ctr" defTabSz="685800">
              <a:lnSpc>
                <a:spcPct val="90000"/>
              </a:lnSpc>
              <a:spcBef>
                <a:spcPts val="750"/>
              </a:spcBef>
              <a:buClr>
                <a:srgbClr val="007197"/>
              </a:buClr>
            </a:pPr>
            <a:r>
              <a:rPr lang="en-US" sz="135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take longer to do things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93F8FBB-6C6D-D84E-9D11-78A11349C698}"/>
              </a:ext>
            </a:extLst>
          </p:cNvPr>
          <p:cNvSpPr/>
          <p:nvPr/>
        </p:nvSpPr>
        <p:spPr>
          <a:xfrm>
            <a:off x="3748883" y="1871509"/>
            <a:ext cx="1650733" cy="165672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7938" lvl="0" algn="ctr" defTabSz="685800">
              <a:lnSpc>
                <a:spcPct val="90000"/>
              </a:lnSpc>
              <a:spcBef>
                <a:spcPts val="750"/>
              </a:spcBef>
              <a:buClr>
                <a:srgbClr val="007197"/>
              </a:buClr>
            </a:pPr>
            <a:r>
              <a:rPr lang="en-US" sz="135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Have to ask for something that others don’t have to ask for; am a hassle</a:t>
            </a:r>
            <a:endParaRPr lang="en-US" sz="1200" dirty="0">
              <a:solidFill>
                <a:schemeClr val="accent3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0F0E912-BA7F-4941-B152-7B7BC4CF5A52}"/>
              </a:ext>
            </a:extLst>
          </p:cNvPr>
          <p:cNvGrpSpPr/>
          <p:nvPr/>
        </p:nvGrpSpPr>
        <p:grpSpPr>
          <a:xfrm>
            <a:off x="2148256" y="3100184"/>
            <a:ext cx="4847487" cy="1679174"/>
            <a:chOff x="2208728" y="2912604"/>
            <a:chExt cx="4847487" cy="16791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29F173C-318D-AF42-A204-02FF98AC0A5F}"/>
                </a:ext>
              </a:extLst>
            </p:cNvPr>
            <p:cNvSpPr/>
            <p:nvPr/>
          </p:nvSpPr>
          <p:spPr>
            <a:xfrm>
              <a:off x="5404426" y="2912604"/>
              <a:ext cx="1651789" cy="16567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7938" lvl="0" algn="ctr" defTabSz="685800">
                <a:lnSpc>
                  <a:spcPct val="90000"/>
                </a:lnSpc>
                <a:spcBef>
                  <a:spcPts val="750"/>
                </a:spcBef>
                <a:buClr>
                  <a:srgbClr val="007197"/>
                </a:buClr>
              </a:pPr>
              <a:r>
                <a:rPr lang="en-US" sz="135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My adjustments will cost money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779A48B-0A68-2E4A-A39C-F45A66AAC884}"/>
                </a:ext>
              </a:extLst>
            </p:cNvPr>
            <p:cNvSpPr/>
            <p:nvPr/>
          </p:nvSpPr>
          <p:spPr>
            <a:xfrm>
              <a:off x="2208728" y="2935050"/>
              <a:ext cx="1651789" cy="16567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7938" lvl="0" algn="ctr" defTabSz="685800">
                <a:lnSpc>
                  <a:spcPct val="90000"/>
                </a:lnSpc>
                <a:spcBef>
                  <a:spcPts val="750"/>
                </a:spcBef>
                <a:buClr>
                  <a:srgbClr val="007197"/>
                </a:buClr>
              </a:pPr>
              <a:r>
                <a:rPr lang="en-US" sz="135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Have to ask for support / help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0BA87828-497D-4649-A10E-272B69091DD6}"/>
              </a:ext>
            </a:extLst>
          </p:cNvPr>
          <p:cNvSpPr/>
          <p:nvPr/>
        </p:nvSpPr>
        <p:spPr>
          <a:xfrm>
            <a:off x="0" y="1795849"/>
            <a:ext cx="9144000" cy="3347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AE78C63-47FA-E348-B6E0-12442C8F7AB5}"/>
              </a:ext>
            </a:extLst>
          </p:cNvPr>
          <p:cNvSpPr/>
          <p:nvPr/>
        </p:nvSpPr>
        <p:spPr>
          <a:xfrm>
            <a:off x="0" y="3602439"/>
            <a:ext cx="9144000" cy="151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320E94-A219-BE43-AB1D-4F8120DFA7F9}"/>
              </a:ext>
            </a:extLst>
          </p:cNvPr>
          <p:cNvSpPr/>
          <p:nvPr/>
        </p:nvSpPr>
        <p:spPr>
          <a:xfrm>
            <a:off x="2718486" y="3443416"/>
            <a:ext cx="3707028" cy="411892"/>
          </a:xfrm>
          <a:prstGeom prst="rect">
            <a:avLst/>
          </a:prstGeom>
          <a:solidFill>
            <a:srgbClr val="268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AAB4C95-217C-4544-A92F-4BBA32D84A7B}"/>
              </a:ext>
            </a:extLst>
          </p:cNvPr>
          <p:cNvSpPr txBox="1"/>
          <p:nvPr/>
        </p:nvSpPr>
        <p:spPr>
          <a:xfrm>
            <a:off x="3475127" y="3453024"/>
            <a:ext cx="296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See next slide for more</a:t>
            </a:r>
          </a:p>
        </p:txBody>
      </p:sp>
    </p:spTree>
    <p:extLst>
      <p:ext uri="{BB962C8B-B14F-4D97-AF65-F5344CB8AC3E}">
        <p14:creationId xmlns:p14="http://schemas.microsoft.com/office/powerpoint/2010/main" val="33872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05297E4-7435-5648-8E7E-8A3AEABD52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48451" y="920750"/>
            <a:ext cx="2495550" cy="422274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4AB90F9-60FA-F64C-B95E-8EAF671C931E}"/>
              </a:ext>
            </a:extLst>
          </p:cNvPr>
          <p:cNvSpPr/>
          <p:nvPr/>
        </p:nvSpPr>
        <p:spPr>
          <a:xfrm>
            <a:off x="6213231" y="3423138"/>
            <a:ext cx="2930769" cy="17203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3000">
                <a:schemeClr val="bg1">
                  <a:alpha val="69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95500A8-C314-4945-A897-D61AFEEA34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2185" y="4329560"/>
            <a:ext cx="1511300" cy="7417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F9776A-DE48-2F42-8039-AAEE5BD35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Disability &amp; employment: help or hindrance?</a:t>
            </a:r>
            <a:endParaRPr lang="en-GB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AB9C2C7-7639-F842-94A1-B33AC97C9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8427"/>
            <a:ext cx="7891200" cy="6960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When you apply for work experience / internships / jobs, how may your disability / </a:t>
            </a:r>
          </a:p>
          <a:p>
            <a:pPr marL="0" indent="0">
              <a:buNone/>
            </a:pPr>
            <a:r>
              <a:rPr lang="en-US" sz="1800" dirty="0"/>
              <a:t>health condition be seen as an asset?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6B4ED13-D387-D44B-8B76-AFD88F045A42}"/>
              </a:ext>
            </a:extLst>
          </p:cNvPr>
          <p:cNvSpPr/>
          <p:nvPr/>
        </p:nvSpPr>
        <p:spPr>
          <a:xfrm>
            <a:off x="5308472" y="1964463"/>
            <a:ext cx="1651789" cy="165672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7938" lvl="0" algn="ctr" defTabSz="685800">
              <a:lnSpc>
                <a:spcPct val="90000"/>
              </a:lnSpc>
              <a:spcBef>
                <a:spcPts val="750"/>
              </a:spcBef>
              <a:buClr>
                <a:srgbClr val="007197"/>
              </a:buClr>
            </a:pPr>
            <a:r>
              <a:rPr lang="en-US" sz="1350" dirty="0">
                <a:solidFill>
                  <a:schemeClr val="accent2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Stand out against the competition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00EABC7-CD76-A141-914F-9DE22905E71E}"/>
              </a:ext>
            </a:extLst>
          </p:cNvPr>
          <p:cNvSpPr/>
          <p:nvPr/>
        </p:nvSpPr>
        <p:spPr>
          <a:xfrm>
            <a:off x="2189294" y="1964463"/>
            <a:ext cx="1650733" cy="165672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marL="7938" lvl="0" algn="ctr" defTabSz="685800">
              <a:lnSpc>
                <a:spcPct val="90000"/>
              </a:lnSpc>
              <a:spcBef>
                <a:spcPts val="750"/>
              </a:spcBef>
              <a:buClr>
                <a:srgbClr val="007197"/>
              </a:buClr>
            </a:pPr>
            <a:r>
              <a:rPr lang="en-US" sz="1350" dirty="0">
                <a:solidFill>
                  <a:schemeClr val="accent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Are able to draw on different experiences as a result of your disability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05E49-44A3-D64B-B2E5-9D4B51C3684A}"/>
              </a:ext>
            </a:extLst>
          </p:cNvPr>
          <p:cNvGrpSpPr/>
          <p:nvPr/>
        </p:nvGrpSpPr>
        <p:grpSpPr>
          <a:xfrm>
            <a:off x="624148" y="3100184"/>
            <a:ext cx="4847487" cy="1679174"/>
            <a:chOff x="2208728" y="2912604"/>
            <a:chExt cx="4847487" cy="167917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D56F313-D8B0-4E49-B119-5867AB86A1A0}"/>
                </a:ext>
              </a:extLst>
            </p:cNvPr>
            <p:cNvSpPr/>
            <p:nvPr/>
          </p:nvSpPr>
          <p:spPr>
            <a:xfrm>
              <a:off x="5404426" y="2912604"/>
              <a:ext cx="1651789" cy="1656728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7938" lvl="0" algn="ctr" defTabSz="685800">
                <a:lnSpc>
                  <a:spcPct val="90000"/>
                </a:lnSpc>
                <a:spcBef>
                  <a:spcPts val="750"/>
                </a:spcBef>
                <a:buClr>
                  <a:srgbClr val="007197"/>
                </a:buClr>
              </a:pPr>
              <a:r>
                <a:rPr lang="en-US" sz="1400" dirty="0">
                  <a:solidFill>
                    <a:schemeClr val="tx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Demonstrated resilience and tenacity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FEB18AB-3BC5-D042-A052-1444086D4B04}"/>
                </a:ext>
              </a:extLst>
            </p:cNvPr>
            <p:cNvSpPr/>
            <p:nvPr/>
          </p:nvSpPr>
          <p:spPr>
            <a:xfrm>
              <a:off x="2208728" y="2935050"/>
              <a:ext cx="1651789" cy="1656728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rtlCol="0" anchor="ctr"/>
            <a:lstStyle/>
            <a:p>
              <a:pPr marL="7938" lvl="0" algn="ctr" defTabSz="685800">
                <a:lnSpc>
                  <a:spcPct val="90000"/>
                </a:lnSpc>
                <a:spcBef>
                  <a:spcPts val="750"/>
                </a:spcBef>
                <a:buClr>
                  <a:srgbClr val="007197"/>
                </a:buClr>
              </a:pPr>
              <a:r>
                <a:rPr lang="en-US" sz="1350" dirty="0">
                  <a:solidFill>
                    <a:schemeClr val="accent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Have developed unique skills and strengths</a:t>
              </a: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C856659-10EA-684C-BF49-67F215609EA4}"/>
              </a:ext>
            </a:extLst>
          </p:cNvPr>
          <p:cNvSpPr/>
          <p:nvPr/>
        </p:nvSpPr>
        <p:spPr>
          <a:xfrm>
            <a:off x="0" y="1795849"/>
            <a:ext cx="9144000" cy="334765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584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C4DB94-0BEC-C946-901D-EDE90A79CF6E}"/>
              </a:ext>
            </a:extLst>
          </p:cNvPr>
          <p:cNvSpPr/>
          <p:nvPr/>
        </p:nvSpPr>
        <p:spPr>
          <a:xfrm>
            <a:off x="0" y="3602439"/>
            <a:ext cx="9144000" cy="1518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8BDA1E8-567F-514C-AD06-87DAD7C3A95A}"/>
              </a:ext>
            </a:extLst>
          </p:cNvPr>
          <p:cNvSpPr/>
          <p:nvPr/>
        </p:nvSpPr>
        <p:spPr>
          <a:xfrm>
            <a:off x="2718486" y="3443416"/>
            <a:ext cx="3707028" cy="411892"/>
          </a:xfrm>
          <a:prstGeom prst="rect">
            <a:avLst/>
          </a:prstGeom>
          <a:solidFill>
            <a:srgbClr val="2681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BEB73F-8088-FE48-A9C8-EAD347350705}"/>
              </a:ext>
            </a:extLst>
          </p:cNvPr>
          <p:cNvSpPr txBox="1"/>
          <p:nvPr/>
        </p:nvSpPr>
        <p:spPr>
          <a:xfrm>
            <a:off x="3124733" y="3436548"/>
            <a:ext cx="29656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 access the full version of the toolkit,</a:t>
            </a:r>
            <a:br>
              <a:rPr lang="en-US" sz="10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sign up to the Universities’ Club </a:t>
            </a:r>
            <a:r>
              <a:rPr lang="en-US" sz="1050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1050" u="sng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9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MYPLUS Students Club">
      <a:dk1>
        <a:srgbClr val="3C3935"/>
      </a:dk1>
      <a:lt1>
        <a:srgbClr val="FFFFFF"/>
      </a:lt1>
      <a:dk2>
        <a:srgbClr val="B1B1B1"/>
      </a:dk2>
      <a:lt2>
        <a:srgbClr val="FFFFFF"/>
      </a:lt2>
      <a:accent1>
        <a:srgbClr val="60269E"/>
      </a:accent1>
      <a:accent2>
        <a:srgbClr val="007197"/>
      </a:accent2>
      <a:accent3>
        <a:srgbClr val="009D4F"/>
      </a:accent3>
      <a:accent4>
        <a:srgbClr val="E81F76"/>
      </a:accent4>
      <a:accent5>
        <a:srgbClr val="3D3935"/>
      </a:accent5>
      <a:accent6>
        <a:srgbClr val="009C4F"/>
      </a:accent6>
      <a:hlink>
        <a:srgbClr val="5F259D"/>
      </a:hlink>
      <a:folHlink>
        <a:srgbClr val="007196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336F1AC-77E0-9147-A315-A70B6B88A37B}" vid="{AC26F2B8-1D88-5442-9B52-7B853C1746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2446</TotalTime>
  <Words>196</Words>
  <Application>Microsoft Macintosh PowerPoint</Application>
  <PresentationFormat>On-screen Show (16:9)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AppleSymbols</vt:lpstr>
      <vt:lpstr>Arial</vt:lpstr>
      <vt:lpstr>Calibri</vt:lpstr>
      <vt:lpstr>Calibri Light</vt:lpstr>
      <vt:lpstr>Office Theme</vt:lpstr>
      <vt:lpstr>Identifying strengths using A disability to stand out from the crowd</vt:lpstr>
      <vt:lpstr>An introduction by Helen Cooke; Director, MyPlus Students’ Club  </vt:lpstr>
      <vt:lpstr>Agenda</vt:lpstr>
      <vt:lpstr>PowerPoint Presentation</vt:lpstr>
      <vt:lpstr>Disability &amp; employment: help or hindrance?</vt:lpstr>
      <vt:lpstr>Disability &amp; employment: help or hindrance?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Alford</dc:creator>
  <cp:lastModifiedBy>Microsoft Office User</cp:lastModifiedBy>
  <cp:revision>164</cp:revision>
  <dcterms:created xsi:type="dcterms:W3CDTF">2018-07-12T07:45:18Z</dcterms:created>
  <dcterms:modified xsi:type="dcterms:W3CDTF">2019-11-08T12:41:14Z</dcterms:modified>
</cp:coreProperties>
</file>